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1"/>
  </p:notesMasterIdLst>
  <p:sldIdLst>
    <p:sldId id="256" r:id="rId3"/>
    <p:sldId id="282" r:id="rId4"/>
    <p:sldId id="280" r:id="rId5"/>
    <p:sldId id="283" r:id="rId6"/>
    <p:sldId id="279" r:id="rId7"/>
    <p:sldId id="296" r:id="rId8"/>
    <p:sldId id="288" r:id="rId9"/>
    <p:sldId id="289" r:id="rId10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78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25.09.2017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2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96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27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03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13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3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4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38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4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3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25.09.2017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25.09.2017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5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v.sk/?OPLZ" TargetMode="External"/><Relationship Id="rId7" Type="http://schemas.openxmlformats.org/officeDocument/2006/relationships/hyperlink" Target="mailto:jozef.rosko@minv.s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lanka.fejes@minv.sk" TargetMode="External"/><Relationship Id="rId5" Type="http://schemas.openxmlformats.org/officeDocument/2006/relationships/hyperlink" Target="mailto:matej.mikuska@minv.sk" TargetMode="External"/><Relationship Id="rId4" Type="http://schemas.openxmlformats.org/officeDocument/2006/relationships/hyperlink" Target="mailto:richard.svirk@minv.s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683568" y="620688"/>
            <a:ext cx="74888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/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Ďalšie podmienky poskytnutia príspevku</a:t>
            </a:r>
          </a:p>
          <a:p>
            <a:pPr marL="4763" lvl="1"/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Minimálna výška pomoci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: nestanovuje sa.</a:t>
            </a:r>
          </a:p>
          <a:p>
            <a:pPr marL="4763" lvl="1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Maximálna výška pomoci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: celkové oprávnené výdavky uvedené v    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          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na projekt nesmú v zmysle prílohy č. 11 výzvy      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          „Základné technické a priestorové parametre komunitných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           centier“ presiahnuť:</a:t>
            </a:r>
          </a:p>
          <a:p>
            <a:pPr marL="4763" lvl="1"/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Komunitné centrum s minimálnymi nárokmi na priestory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: 150 m</a:t>
            </a:r>
            <a:r>
              <a:rPr lang="sk-SK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endParaRPr lang="sk-SK" baseline="30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aktivít A, B: 154 500,00 EUR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aktivity C: 210 000,00 EUR</a:t>
            </a:r>
          </a:p>
          <a:p>
            <a:pPr marL="4763" lvl="1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Komunitné centrum so strednými nárokmi na priestory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: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200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aktivít A, B: 206 000,00 EUR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aktivity C: 280 000,00 EUR</a:t>
            </a:r>
          </a:p>
          <a:p>
            <a:pPr marL="4763" lvl="1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Komunitné centrum s maximálnymi nárokmi na priestory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: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250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aktivít A, B: 257 500,00 EUR</a:t>
            </a:r>
          </a:p>
          <a:p>
            <a:pPr marL="4763" lvl="1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pre typ aktivity C: 350 000,00 EUR</a:t>
            </a:r>
          </a:p>
          <a:p>
            <a:pPr marL="277813" lvl="1" indent="-277813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277813" lvl="1" indent="-277813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755576" y="404664"/>
            <a:ext cx="75608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Oprávnenosť aktivít realizácie projektu</a:t>
            </a:r>
          </a:p>
          <a:p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889000" indent="-342900" algn="just">
              <a:buAutoNum type="alphaUcPeriod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Podpora modernizácie a rekonštrukcie komunitných centier </a:t>
            </a:r>
          </a:p>
          <a:p>
            <a:pPr marL="889000" indent="-342900" algn="just">
              <a:buAutoNum type="alphaUcPeriod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Podpora prestavby existujúcich objektov pre účely zriadenia a fungovania komunitných centier</a:t>
            </a:r>
          </a:p>
          <a:p>
            <a:pPr marL="889000" indent="-342900" algn="just">
              <a:buAutoNum type="alphaUcPeriod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Podpora výstavby nových komunitných centier</a:t>
            </a:r>
          </a:p>
          <a:p>
            <a:pPr marL="889000" indent="-342900" algn="just">
              <a:buAutoNum type="alphaUcPeriod"/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546100"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Podpora aktivít A </a:t>
            </a:r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a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B zameraná na: </a:t>
            </a:r>
          </a:p>
          <a:p>
            <a:pPr marL="831850" indent="-285750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prístavbu, nadstavbu, stavebné úpravy, budovanie a rekonštrukciu stavieb, napojenie stavieb na inžinierske siete      (v zmysle stavebného zákona), vrátane bezbariérových úprav stavieb;</a:t>
            </a:r>
          </a:p>
          <a:p>
            <a:pPr marL="831850" indent="-285750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zvyšovanie energetickej hospodárnosti budov – realizácia opatrení na zlepšenie tepelno-izolačných vlastností konštrukcií napr. najmä obnova obvodového plášťa, oprava a výmena strešného plášťa vrátane strešnej krytiny a povrchu plochých striech, oprava a výmena výplňových otvorových konštrukcií, opravy technického, energetického alebo technologického vybavenia a zariadení objektu ako aj výmena jeho súčastí (najmä výmena kotlov a vykurovacích telies a vnútorných inštalačných rozvodov, klimatizačného zariadenia, inštalovanie solárnych panelov a pod.);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7544" y="404664"/>
            <a:ext cx="799288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0513" lvl="1" indent="-285750">
              <a:buFontTx/>
              <a:buChar char="-"/>
            </a:pP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290513" lvl="1" indent="-285750"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obstaranie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vybavenia objektu, nevyhnutne súvisiaceho s účelom</a:t>
            </a:r>
          </a:p>
          <a:p>
            <a:pPr marL="4763" lvl="1"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využitia stavby, vrátane IKT vybavenia</a:t>
            </a:r>
          </a:p>
          <a:p>
            <a:pPr marL="4763" lvl="1"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Podpora aktivity C zameraná na:</a:t>
            </a:r>
          </a:p>
          <a:p>
            <a:pPr marL="4763" lvl="1"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290513" lvl="1" indent="-285750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výstavbu nových stavieb pre účely budovania nových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zariadení komunitných centier </a:t>
            </a:r>
          </a:p>
          <a:p>
            <a:pPr marL="290513" lvl="1" indent="-285750" algn="just">
              <a:buFontTx/>
              <a:buChar char="-"/>
            </a:pP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obstaranie vybavenia objektu, nevyhnutne súvisiaceho s účelom využitia stavby, vrátane IKT vybavenia</a:t>
            </a:r>
          </a:p>
          <a:p>
            <a:pPr marL="290513" lvl="1" indent="-285750" algn="just">
              <a:buFontTx/>
              <a:buChar char="-"/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 algn="just"/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Podmienka oprávnenosti z hľadiska minimálnych požiadaviek na energetickú hospodárnosť budov</a:t>
            </a:r>
          </a:p>
          <a:p>
            <a:pPr marL="4763" lvl="1"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763" lvl="1"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Požadovaná úspora energie je na úrovni minimálne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12,5 kWh/(m2.rok)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, pričom všetky stavebné konštrukcie a technické systémy, ktoré sú predmetom projektu musia spĺňať minimálne požiadavky na energeticky úsporné budovy v zmysle zákona č. 555/2005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Z.z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. o energetickej hospodárnosti budov a o zmene a doplnení niektorých zákonov</a:t>
            </a:r>
          </a:p>
          <a:p>
            <a:pPr marL="4763" lvl="1"/>
            <a:endParaRPr lang="sk-SK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Verdana" panose="020B0604030504040204" pitchFamily="34" charset="0"/>
                <a:cs typeface="Arial" pitchFamily="34" charset="0"/>
              </a:rPr>
              <a:t>STN 73 0540-2: 2012, tab. č. 1 a 2 – odporúčaná hodnota U - súčiniteľ prechodu tepla</a:t>
            </a:r>
            <a:endParaRPr lang="sk-SK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endParaRPr lang="sk-SK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763" lvl="1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78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980" y="404665"/>
            <a:ext cx="79924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Oprávnenosť výdavkov</a:t>
            </a:r>
          </a:p>
          <a:p>
            <a:pPr algn="just"/>
            <a:r>
              <a:rPr lang="sk-SK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a finančné limity</a:t>
            </a:r>
          </a:p>
          <a:p>
            <a:pPr algn="just"/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Benchmark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optimálna výška finančných prostriedkov na jednotku</a:t>
            </a:r>
          </a:p>
          <a:p>
            <a:pPr algn="just">
              <a:spcAft>
                <a:spcPts val="600"/>
              </a:spcAft>
            </a:pPr>
            <a:r>
              <a:rPr lang="sk-SK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Typ a</a:t>
            </a:r>
            <a:r>
              <a:rPr lang="sk-SK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ktivity 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A </a:t>
            </a:r>
            <a:r>
              <a:rPr lang="sk-SK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a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B</a:t>
            </a: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980 €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/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 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benchmark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na 1m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úžitkovej plochy rekonštruovaného/</a:t>
            </a:r>
          </a:p>
          <a:p>
            <a:pPr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            modernizovaného KC</a:t>
            </a: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1 300 €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/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benchmark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na 1m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úžitkovej plochy prístavby/nadstavby </a:t>
            </a:r>
          </a:p>
          <a:p>
            <a:pPr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                      v rekonštruovanom KC</a:t>
            </a:r>
          </a:p>
          <a:p>
            <a:pPr algn="just"/>
            <a:r>
              <a:rPr lang="sk-SK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Typ aktivity </a:t>
            </a:r>
            <a:r>
              <a:rPr lang="sk-SK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C</a:t>
            </a: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1 300 €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/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</a:t>
            </a:r>
            <a:r>
              <a:rPr lang="sk-SK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benchmark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na 1m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úžitkovej plochy novostavby KC</a:t>
            </a:r>
          </a:p>
          <a:p>
            <a:pPr algn="just">
              <a:buFontTx/>
              <a:buChar char="-"/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Finančný limit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najvyššia oprávnená hodnota na jednotku </a:t>
            </a: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1 030 €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/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  fin. limit na 1m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úžitkovej plochy rekonštruovaného/</a:t>
            </a:r>
          </a:p>
          <a:p>
            <a:pPr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	               modernizovaného KC</a:t>
            </a:r>
          </a:p>
          <a:p>
            <a:pPr marL="285750" indent="-285750" algn="just">
              <a:buFontTx/>
              <a:buChar char="-"/>
            </a:pP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1 400 €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/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m</a:t>
            </a:r>
            <a:r>
              <a:rPr lang="sk-SK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–   fin. limit  na 1m</a:t>
            </a:r>
            <a:r>
              <a:rPr lang="sk-SK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úžitkovej plochy prístavby/nadstavby </a:t>
            </a:r>
          </a:p>
          <a:p>
            <a:pPr algn="just"/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                             v rekonštruovanom KC alebo novostavby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KC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51520" y="836712"/>
            <a:ext cx="844065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sk-SK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PRIAME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VÝDAVKY</a:t>
            </a:r>
          </a:p>
          <a:p>
            <a:pPr marL="447675" indent="-447675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oprávnené výdavky na interiérové a exteriérové vybavenie –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15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 COV na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stavebné práce s DPH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(vrátane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1200 € s DPH na vybavenie </a:t>
            </a:r>
            <a:r>
              <a:rPr lang="sk-SK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IKT),</a:t>
            </a: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447675" indent="-447675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projektová dokumentácia –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2,9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 COV na stavebné práce,</a:t>
            </a:r>
          </a:p>
          <a:p>
            <a:pPr marL="447675" indent="-447675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rezerva na nepredvídané výdavky – max.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2,5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 COV na stavebné práce,</a:t>
            </a:r>
          </a:p>
          <a:p>
            <a:pPr marL="447675" indent="-447675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stavebný dozor – 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1,5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</a:t>
            </a:r>
            <a:r>
              <a:rPr lang="sk-SK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z COV na stavebné práce. </a:t>
            </a:r>
          </a:p>
          <a:p>
            <a:pPr marL="0" indent="0" algn="just">
              <a:buNone/>
            </a:pPr>
            <a:endParaRPr lang="sk-SK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NEPRIAME VÝDAVKY– 2,9 – 3,0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z celkových priamych oprávnených výdavkov</a:t>
            </a:r>
          </a:p>
          <a:p>
            <a:pPr lvl="1" indent="-457200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realizácia procesu VO – 0,5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%</a:t>
            </a: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 z celkových priamych oprávnených výdavkov,</a:t>
            </a:r>
          </a:p>
          <a:p>
            <a:pPr marL="447675" indent="-447675" algn="just">
              <a:buFontTx/>
              <a:buChar char="-"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informovanie a komunikácia – 400 € stála tabuľa, 600 € dočasný pútač,</a:t>
            </a:r>
          </a:p>
          <a:p>
            <a:pPr marL="447675" indent="-447675" algn="just">
              <a:buNone/>
            </a:pPr>
            <a:r>
              <a:rPr lang="sk-SK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- 	externý manažment - maximálne do limitu nepriamych výdavkov.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68633" y="636657"/>
            <a:ext cx="3298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Oprávnenosť výdavkov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950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107504" y="188640"/>
            <a:ext cx="24336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- informácie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683568" y="332656"/>
            <a:ext cx="61206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http://www.minv.sk/?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OPLZ</a:t>
            </a:r>
            <a:endParaRPr lang="sk-SK" sz="16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metodika.imrk@minv.sk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endParaRPr lang="sk-SK" sz="1600" dirty="0"/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blanka.fejes@minv.sk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  <a:endParaRPr lang="sk-SK" sz="1600" dirty="0"/>
          </a:p>
          <a:p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600" dirty="0"/>
          </a:p>
          <a:p>
            <a:r>
              <a:rPr lang="sk-SK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71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1259632" y="2852936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ĎAKUJEM  ZA  POZORNOSŤ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		</a:t>
            </a:r>
          </a:p>
          <a:p>
            <a:r>
              <a:rPr lang="sk-SK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eestyle Script" panose="030804020302050B0404" pitchFamily="66" charset="0"/>
              </a:rPr>
              <a:t>                                            </a:t>
            </a:r>
          </a:p>
          <a:p>
            <a:endParaRPr lang="sk-SK" dirty="0"/>
          </a:p>
          <a:p>
            <a:r>
              <a:rPr lang="sk-SK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eestyle Script" panose="030804020302050B0404" pitchFamily="66" charset="0"/>
              </a:rPr>
              <a:t>                 	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80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542</Words>
  <Application>Microsoft Office PowerPoint</Application>
  <PresentationFormat>Prezentácia na obrazovke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Calibri</vt:lpstr>
      <vt:lpstr>Freestyle Script</vt:lpstr>
      <vt:lpstr>Verdana</vt:lpstr>
      <vt:lpstr>WenQuanYi Zen Hei</vt:lpstr>
      <vt:lpstr>Motív Office</vt:lpstr>
      <vt:lpstr>2_Motív Office</vt:lpstr>
      <vt:lpstr>OPERAČNÝ PROGRAM  ĽUDSKÉ ZDROJE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122</cp:revision>
  <cp:lastPrinted>2016-03-11T14:00:48Z</cp:lastPrinted>
  <dcterms:created xsi:type="dcterms:W3CDTF">2015-06-03T20:40:01Z</dcterms:created>
  <dcterms:modified xsi:type="dcterms:W3CDTF">2017-09-25T09:14:08Z</dcterms:modified>
</cp:coreProperties>
</file>